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527" autoAdjust="0"/>
    <p:restoredTop sz="93233"/>
  </p:normalViewPr>
  <p:slideViewPr>
    <p:cSldViewPr snapToGrid="0">
      <p:cViewPr>
        <p:scale>
          <a:sx n="45" d="100"/>
          <a:sy n="45" d="100"/>
        </p:scale>
        <p:origin x="208" y="5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3408"/>
          </a:xfrm>
          <a:prstGeom prst="rect">
            <a:avLst/>
          </a:prstGeom>
        </p:spPr>
        <p:txBody>
          <a:bodyPr vert="horz" lIns="92830" tIns="46415" rIns="92830" bIns="46415" rtlCol="0"/>
          <a:lstStyle>
            <a:lvl1pPr algn="l">
              <a:defRPr sz="1200"/>
            </a:lvl1pPr>
          </a:lstStyle>
          <a:p>
            <a:endParaRPr lang="en-US"/>
          </a:p>
        </p:txBody>
      </p:sp>
      <p:sp>
        <p:nvSpPr>
          <p:cNvPr id="3" name="Date Placeholder 2"/>
          <p:cNvSpPr>
            <a:spLocks noGrp="1"/>
          </p:cNvSpPr>
          <p:nvPr>
            <p:ph type="dt" idx="1"/>
          </p:nvPr>
        </p:nvSpPr>
        <p:spPr>
          <a:xfrm>
            <a:off x="3970938" y="0"/>
            <a:ext cx="3037840" cy="463408"/>
          </a:xfrm>
          <a:prstGeom prst="rect">
            <a:avLst/>
          </a:prstGeom>
        </p:spPr>
        <p:txBody>
          <a:bodyPr vert="horz" lIns="92830" tIns="46415" rIns="92830" bIns="46415" rtlCol="0"/>
          <a:lstStyle>
            <a:lvl1pPr algn="r">
              <a:defRPr sz="1200"/>
            </a:lvl1pPr>
          </a:lstStyle>
          <a:p>
            <a:fld id="{9F12CA25-04F5-48E4-B8F3-E2F85FB1D842}" type="datetimeFigureOut">
              <a:rPr lang="en-US" smtClean="0"/>
              <a:t>3/9/25</a:t>
            </a:fld>
            <a:endParaRPr lang="en-US"/>
          </a:p>
        </p:txBody>
      </p:sp>
      <p:sp>
        <p:nvSpPr>
          <p:cNvPr id="4" name="Slide Image Placeholder 3"/>
          <p:cNvSpPr>
            <a:spLocks noGrp="1" noRot="1" noChangeAspect="1"/>
          </p:cNvSpPr>
          <p:nvPr>
            <p:ph type="sldImg" idx="2"/>
          </p:nvPr>
        </p:nvSpPr>
        <p:spPr>
          <a:xfrm>
            <a:off x="733425" y="1154113"/>
            <a:ext cx="5543550" cy="3117850"/>
          </a:xfrm>
          <a:prstGeom prst="rect">
            <a:avLst/>
          </a:prstGeom>
          <a:noFill/>
          <a:ln w="12700">
            <a:solidFill>
              <a:prstClr val="black"/>
            </a:solidFill>
          </a:ln>
        </p:spPr>
        <p:txBody>
          <a:bodyPr vert="horz" lIns="92830" tIns="46415" rIns="92830" bIns="46415" rtlCol="0" anchor="ctr"/>
          <a:lstStyle/>
          <a:p>
            <a:endParaRPr lang="en-US"/>
          </a:p>
        </p:txBody>
      </p:sp>
      <p:sp>
        <p:nvSpPr>
          <p:cNvPr id="5" name="Notes Placeholder 4"/>
          <p:cNvSpPr>
            <a:spLocks noGrp="1"/>
          </p:cNvSpPr>
          <p:nvPr>
            <p:ph type="body" sz="quarter" idx="3"/>
          </p:nvPr>
        </p:nvSpPr>
        <p:spPr>
          <a:xfrm>
            <a:off x="701040" y="4444861"/>
            <a:ext cx="5608320" cy="3636705"/>
          </a:xfrm>
          <a:prstGeom prst="rect">
            <a:avLst/>
          </a:prstGeom>
        </p:spPr>
        <p:txBody>
          <a:bodyPr vert="horz" lIns="92830" tIns="46415" rIns="92830" bIns="4641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9"/>
            <a:ext cx="3037840" cy="463407"/>
          </a:xfrm>
          <a:prstGeom prst="rect">
            <a:avLst/>
          </a:prstGeom>
        </p:spPr>
        <p:txBody>
          <a:bodyPr vert="horz" lIns="92830" tIns="46415" rIns="92830" bIns="46415"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772669"/>
            <a:ext cx="3037840" cy="463407"/>
          </a:xfrm>
          <a:prstGeom prst="rect">
            <a:avLst/>
          </a:prstGeom>
        </p:spPr>
        <p:txBody>
          <a:bodyPr vert="horz" lIns="92830" tIns="46415" rIns="92830" bIns="46415" rtlCol="0" anchor="b"/>
          <a:lstStyle>
            <a:lvl1pPr algn="r">
              <a:defRPr sz="1200"/>
            </a:lvl1pPr>
          </a:lstStyle>
          <a:p>
            <a:fld id="{5B200489-05BC-4156-9CAF-20D5F166726D}" type="slidenum">
              <a:rPr lang="en-US" smtClean="0"/>
              <a:t>‹#›</a:t>
            </a:fld>
            <a:endParaRPr lang="en-US"/>
          </a:p>
        </p:txBody>
      </p:sp>
    </p:spTree>
    <p:extLst>
      <p:ext uri="{BB962C8B-B14F-4D97-AF65-F5344CB8AC3E}">
        <p14:creationId xmlns:p14="http://schemas.microsoft.com/office/powerpoint/2010/main" val="12616853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200489-05BC-4156-9CAF-20D5F166726D}" type="slidenum">
              <a:rPr lang="en-US" smtClean="0"/>
              <a:t>3</a:t>
            </a:fld>
            <a:endParaRPr lang="en-US"/>
          </a:p>
        </p:txBody>
      </p:sp>
    </p:spTree>
    <p:extLst>
      <p:ext uri="{BB962C8B-B14F-4D97-AF65-F5344CB8AC3E}">
        <p14:creationId xmlns:p14="http://schemas.microsoft.com/office/powerpoint/2010/main" val="3098012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EBADE-4847-1D37-2544-49D8BE789A2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F5B07B9-3262-B92B-FC85-8401384BDD6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E7E81E3-1345-BC9C-0037-FCE295F87B16}"/>
              </a:ext>
            </a:extLst>
          </p:cNvPr>
          <p:cNvSpPr>
            <a:spLocks noGrp="1"/>
          </p:cNvSpPr>
          <p:nvPr>
            <p:ph type="dt" sz="half" idx="10"/>
          </p:nvPr>
        </p:nvSpPr>
        <p:spPr/>
        <p:txBody>
          <a:bodyPr/>
          <a:lstStyle/>
          <a:p>
            <a:fld id="{ABA816D1-EC7E-4A51-9145-BCCD6BE00BED}" type="datetimeFigureOut">
              <a:rPr lang="en-US" smtClean="0"/>
              <a:t>3/9/25</a:t>
            </a:fld>
            <a:endParaRPr lang="en-US"/>
          </a:p>
        </p:txBody>
      </p:sp>
      <p:sp>
        <p:nvSpPr>
          <p:cNvPr id="5" name="Footer Placeholder 4">
            <a:extLst>
              <a:ext uri="{FF2B5EF4-FFF2-40B4-BE49-F238E27FC236}">
                <a16:creationId xmlns:a16="http://schemas.microsoft.com/office/drawing/2014/main" id="{DD14B6FB-B455-4CC4-0C0A-1F4CD337557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C29651-6610-62BC-C949-D0435F4DB431}"/>
              </a:ext>
            </a:extLst>
          </p:cNvPr>
          <p:cNvSpPr>
            <a:spLocks noGrp="1"/>
          </p:cNvSpPr>
          <p:nvPr>
            <p:ph type="sldNum" sz="quarter" idx="12"/>
          </p:nvPr>
        </p:nvSpPr>
        <p:spPr/>
        <p:txBody>
          <a:bodyPr/>
          <a:lstStyle/>
          <a:p>
            <a:fld id="{E8684B46-D921-4626-9C90-A2CD6164FBD9}" type="slidenum">
              <a:rPr lang="en-US" smtClean="0"/>
              <a:t>‹#›</a:t>
            </a:fld>
            <a:endParaRPr lang="en-US"/>
          </a:p>
        </p:txBody>
      </p:sp>
    </p:spTree>
    <p:extLst>
      <p:ext uri="{BB962C8B-B14F-4D97-AF65-F5344CB8AC3E}">
        <p14:creationId xmlns:p14="http://schemas.microsoft.com/office/powerpoint/2010/main" val="8717138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60C81-0093-43D6-540F-DACA53055EF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FD1717D-4253-2C51-260E-371D0BF76EA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E8B64B-1029-F303-5551-34B2931088D4}"/>
              </a:ext>
            </a:extLst>
          </p:cNvPr>
          <p:cNvSpPr>
            <a:spLocks noGrp="1"/>
          </p:cNvSpPr>
          <p:nvPr>
            <p:ph type="dt" sz="half" idx="10"/>
          </p:nvPr>
        </p:nvSpPr>
        <p:spPr/>
        <p:txBody>
          <a:bodyPr/>
          <a:lstStyle/>
          <a:p>
            <a:fld id="{ABA816D1-EC7E-4A51-9145-BCCD6BE00BED}" type="datetimeFigureOut">
              <a:rPr lang="en-US" smtClean="0"/>
              <a:t>3/9/25</a:t>
            </a:fld>
            <a:endParaRPr lang="en-US"/>
          </a:p>
        </p:txBody>
      </p:sp>
      <p:sp>
        <p:nvSpPr>
          <p:cNvPr id="5" name="Footer Placeholder 4">
            <a:extLst>
              <a:ext uri="{FF2B5EF4-FFF2-40B4-BE49-F238E27FC236}">
                <a16:creationId xmlns:a16="http://schemas.microsoft.com/office/drawing/2014/main" id="{382DB72D-1CF2-DD81-B5CF-3F15132E1DD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F086F5E-AD70-F9D3-5B96-EA533E89D26F}"/>
              </a:ext>
            </a:extLst>
          </p:cNvPr>
          <p:cNvSpPr>
            <a:spLocks noGrp="1"/>
          </p:cNvSpPr>
          <p:nvPr>
            <p:ph type="sldNum" sz="quarter" idx="12"/>
          </p:nvPr>
        </p:nvSpPr>
        <p:spPr/>
        <p:txBody>
          <a:bodyPr/>
          <a:lstStyle/>
          <a:p>
            <a:fld id="{E8684B46-D921-4626-9C90-A2CD6164FBD9}" type="slidenum">
              <a:rPr lang="en-US" smtClean="0"/>
              <a:t>‹#›</a:t>
            </a:fld>
            <a:endParaRPr lang="en-US"/>
          </a:p>
        </p:txBody>
      </p:sp>
    </p:spTree>
    <p:extLst>
      <p:ext uri="{BB962C8B-B14F-4D97-AF65-F5344CB8AC3E}">
        <p14:creationId xmlns:p14="http://schemas.microsoft.com/office/powerpoint/2010/main" val="30494700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E54300A-22A1-8D7B-4015-C4A4E772C5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92ADFB8-D25E-73EB-A171-DB1F6A3E045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AD38B6D-26A5-09B6-A1A0-D655BDF5D349}"/>
              </a:ext>
            </a:extLst>
          </p:cNvPr>
          <p:cNvSpPr>
            <a:spLocks noGrp="1"/>
          </p:cNvSpPr>
          <p:nvPr>
            <p:ph type="dt" sz="half" idx="10"/>
          </p:nvPr>
        </p:nvSpPr>
        <p:spPr/>
        <p:txBody>
          <a:bodyPr/>
          <a:lstStyle/>
          <a:p>
            <a:fld id="{ABA816D1-EC7E-4A51-9145-BCCD6BE00BED}" type="datetimeFigureOut">
              <a:rPr lang="en-US" smtClean="0"/>
              <a:t>3/9/25</a:t>
            </a:fld>
            <a:endParaRPr lang="en-US"/>
          </a:p>
        </p:txBody>
      </p:sp>
      <p:sp>
        <p:nvSpPr>
          <p:cNvPr id="5" name="Footer Placeholder 4">
            <a:extLst>
              <a:ext uri="{FF2B5EF4-FFF2-40B4-BE49-F238E27FC236}">
                <a16:creationId xmlns:a16="http://schemas.microsoft.com/office/drawing/2014/main" id="{9C23CA57-4B44-2446-BF13-32E2C64758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7CB9157-E481-57ED-82BA-DF10B8A5D633}"/>
              </a:ext>
            </a:extLst>
          </p:cNvPr>
          <p:cNvSpPr>
            <a:spLocks noGrp="1"/>
          </p:cNvSpPr>
          <p:nvPr>
            <p:ph type="sldNum" sz="quarter" idx="12"/>
          </p:nvPr>
        </p:nvSpPr>
        <p:spPr/>
        <p:txBody>
          <a:bodyPr/>
          <a:lstStyle/>
          <a:p>
            <a:fld id="{E8684B46-D921-4626-9C90-A2CD6164FBD9}" type="slidenum">
              <a:rPr lang="en-US" smtClean="0"/>
              <a:t>‹#›</a:t>
            </a:fld>
            <a:endParaRPr lang="en-US"/>
          </a:p>
        </p:txBody>
      </p:sp>
    </p:spTree>
    <p:extLst>
      <p:ext uri="{BB962C8B-B14F-4D97-AF65-F5344CB8AC3E}">
        <p14:creationId xmlns:p14="http://schemas.microsoft.com/office/powerpoint/2010/main" val="34877461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EEC128-0116-128F-2998-D1AE2B1E068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EE51ADC-DB45-8388-8595-FF2CFBEA349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BA9009A-5284-AB21-D40F-1798C38E0CD0}"/>
              </a:ext>
            </a:extLst>
          </p:cNvPr>
          <p:cNvSpPr>
            <a:spLocks noGrp="1"/>
          </p:cNvSpPr>
          <p:nvPr>
            <p:ph type="dt" sz="half" idx="10"/>
          </p:nvPr>
        </p:nvSpPr>
        <p:spPr/>
        <p:txBody>
          <a:bodyPr/>
          <a:lstStyle/>
          <a:p>
            <a:fld id="{ABA816D1-EC7E-4A51-9145-BCCD6BE00BED}" type="datetimeFigureOut">
              <a:rPr lang="en-US" smtClean="0"/>
              <a:t>3/9/25</a:t>
            </a:fld>
            <a:endParaRPr lang="en-US"/>
          </a:p>
        </p:txBody>
      </p:sp>
      <p:sp>
        <p:nvSpPr>
          <p:cNvPr id="5" name="Footer Placeholder 4">
            <a:extLst>
              <a:ext uri="{FF2B5EF4-FFF2-40B4-BE49-F238E27FC236}">
                <a16:creationId xmlns:a16="http://schemas.microsoft.com/office/drawing/2014/main" id="{494CD380-49BF-3E6B-3CE0-5092084DA3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200EEDC-B4B1-C4F9-DBC5-627D81C00C6A}"/>
              </a:ext>
            </a:extLst>
          </p:cNvPr>
          <p:cNvSpPr>
            <a:spLocks noGrp="1"/>
          </p:cNvSpPr>
          <p:nvPr>
            <p:ph type="sldNum" sz="quarter" idx="12"/>
          </p:nvPr>
        </p:nvSpPr>
        <p:spPr/>
        <p:txBody>
          <a:bodyPr/>
          <a:lstStyle/>
          <a:p>
            <a:fld id="{E8684B46-D921-4626-9C90-A2CD6164FBD9}" type="slidenum">
              <a:rPr lang="en-US" smtClean="0"/>
              <a:t>‹#›</a:t>
            </a:fld>
            <a:endParaRPr lang="en-US"/>
          </a:p>
        </p:txBody>
      </p:sp>
    </p:spTree>
    <p:extLst>
      <p:ext uri="{BB962C8B-B14F-4D97-AF65-F5344CB8AC3E}">
        <p14:creationId xmlns:p14="http://schemas.microsoft.com/office/powerpoint/2010/main" val="23808528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97B8D3-CA05-E47D-7A83-201C6BD71C0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1B36A15-CFAF-F108-E19E-FE551AA84B4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525B450-6BD5-7CE9-0F75-9317520D3826}"/>
              </a:ext>
            </a:extLst>
          </p:cNvPr>
          <p:cNvSpPr>
            <a:spLocks noGrp="1"/>
          </p:cNvSpPr>
          <p:nvPr>
            <p:ph type="dt" sz="half" idx="10"/>
          </p:nvPr>
        </p:nvSpPr>
        <p:spPr/>
        <p:txBody>
          <a:bodyPr/>
          <a:lstStyle/>
          <a:p>
            <a:fld id="{ABA816D1-EC7E-4A51-9145-BCCD6BE00BED}" type="datetimeFigureOut">
              <a:rPr lang="en-US" smtClean="0"/>
              <a:t>3/9/25</a:t>
            </a:fld>
            <a:endParaRPr lang="en-US"/>
          </a:p>
        </p:txBody>
      </p:sp>
      <p:sp>
        <p:nvSpPr>
          <p:cNvPr id="5" name="Footer Placeholder 4">
            <a:extLst>
              <a:ext uri="{FF2B5EF4-FFF2-40B4-BE49-F238E27FC236}">
                <a16:creationId xmlns:a16="http://schemas.microsoft.com/office/drawing/2014/main" id="{AA81F1B2-3CD1-FF3B-4E9A-D400E2E7B6F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2F849CD-5A1F-A657-9335-582439F2C236}"/>
              </a:ext>
            </a:extLst>
          </p:cNvPr>
          <p:cNvSpPr>
            <a:spLocks noGrp="1"/>
          </p:cNvSpPr>
          <p:nvPr>
            <p:ph type="sldNum" sz="quarter" idx="12"/>
          </p:nvPr>
        </p:nvSpPr>
        <p:spPr/>
        <p:txBody>
          <a:bodyPr/>
          <a:lstStyle/>
          <a:p>
            <a:fld id="{E8684B46-D921-4626-9C90-A2CD6164FBD9}" type="slidenum">
              <a:rPr lang="en-US" smtClean="0"/>
              <a:t>‹#›</a:t>
            </a:fld>
            <a:endParaRPr lang="en-US"/>
          </a:p>
        </p:txBody>
      </p:sp>
    </p:spTree>
    <p:extLst>
      <p:ext uri="{BB962C8B-B14F-4D97-AF65-F5344CB8AC3E}">
        <p14:creationId xmlns:p14="http://schemas.microsoft.com/office/powerpoint/2010/main" val="375081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3ADBB-E2C9-909E-1891-15A5D9AE503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06AB5BA-8DC2-BA12-A62C-5B42352DF18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02DD103-66AB-2ACF-4F97-CC968A7A5DA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DC109C8-9862-A0E1-471F-4A6A3ABF0C50}"/>
              </a:ext>
            </a:extLst>
          </p:cNvPr>
          <p:cNvSpPr>
            <a:spLocks noGrp="1"/>
          </p:cNvSpPr>
          <p:nvPr>
            <p:ph type="dt" sz="half" idx="10"/>
          </p:nvPr>
        </p:nvSpPr>
        <p:spPr/>
        <p:txBody>
          <a:bodyPr/>
          <a:lstStyle/>
          <a:p>
            <a:fld id="{ABA816D1-EC7E-4A51-9145-BCCD6BE00BED}" type="datetimeFigureOut">
              <a:rPr lang="en-US" smtClean="0"/>
              <a:t>3/9/25</a:t>
            </a:fld>
            <a:endParaRPr lang="en-US"/>
          </a:p>
        </p:txBody>
      </p:sp>
      <p:sp>
        <p:nvSpPr>
          <p:cNvPr id="6" name="Footer Placeholder 5">
            <a:extLst>
              <a:ext uri="{FF2B5EF4-FFF2-40B4-BE49-F238E27FC236}">
                <a16:creationId xmlns:a16="http://schemas.microsoft.com/office/drawing/2014/main" id="{9C3CF798-0A94-A1C1-8852-A8A9CAA3BF6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5EE3D10-7ADE-CA73-3FBC-3F19BBECD4FF}"/>
              </a:ext>
            </a:extLst>
          </p:cNvPr>
          <p:cNvSpPr>
            <a:spLocks noGrp="1"/>
          </p:cNvSpPr>
          <p:nvPr>
            <p:ph type="sldNum" sz="quarter" idx="12"/>
          </p:nvPr>
        </p:nvSpPr>
        <p:spPr/>
        <p:txBody>
          <a:bodyPr/>
          <a:lstStyle/>
          <a:p>
            <a:fld id="{E8684B46-D921-4626-9C90-A2CD6164FBD9}" type="slidenum">
              <a:rPr lang="en-US" smtClean="0"/>
              <a:t>‹#›</a:t>
            </a:fld>
            <a:endParaRPr lang="en-US"/>
          </a:p>
        </p:txBody>
      </p:sp>
    </p:spTree>
    <p:extLst>
      <p:ext uri="{BB962C8B-B14F-4D97-AF65-F5344CB8AC3E}">
        <p14:creationId xmlns:p14="http://schemas.microsoft.com/office/powerpoint/2010/main" val="25296554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DCAC77-4B32-CFA7-8AEF-F1FDAD9FA41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CDB3508-23EB-108D-763B-883382846DB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1B1BF2E-1022-7346-2FC9-C0B1F14572D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D6DBA4A-FF69-EF2D-5281-CC08CA06520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E8842A6-DBC0-F1D0-54FB-20C92C676A8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57756A4-652E-A83E-E9E9-FDC998331B3A}"/>
              </a:ext>
            </a:extLst>
          </p:cNvPr>
          <p:cNvSpPr>
            <a:spLocks noGrp="1"/>
          </p:cNvSpPr>
          <p:nvPr>
            <p:ph type="dt" sz="half" idx="10"/>
          </p:nvPr>
        </p:nvSpPr>
        <p:spPr/>
        <p:txBody>
          <a:bodyPr/>
          <a:lstStyle/>
          <a:p>
            <a:fld id="{ABA816D1-EC7E-4A51-9145-BCCD6BE00BED}" type="datetimeFigureOut">
              <a:rPr lang="en-US" smtClean="0"/>
              <a:t>3/9/25</a:t>
            </a:fld>
            <a:endParaRPr lang="en-US"/>
          </a:p>
        </p:txBody>
      </p:sp>
      <p:sp>
        <p:nvSpPr>
          <p:cNvPr id="8" name="Footer Placeholder 7">
            <a:extLst>
              <a:ext uri="{FF2B5EF4-FFF2-40B4-BE49-F238E27FC236}">
                <a16:creationId xmlns:a16="http://schemas.microsoft.com/office/drawing/2014/main" id="{D7DE81C9-CBA5-BC90-983C-288DF663A75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96F8148-B980-B41B-7FCF-1BECAB9CCCC6}"/>
              </a:ext>
            </a:extLst>
          </p:cNvPr>
          <p:cNvSpPr>
            <a:spLocks noGrp="1"/>
          </p:cNvSpPr>
          <p:nvPr>
            <p:ph type="sldNum" sz="quarter" idx="12"/>
          </p:nvPr>
        </p:nvSpPr>
        <p:spPr/>
        <p:txBody>
          <a:bodyPr/>
          <a:lstStyle/>
          <a:p>
            <a:fld id="{E8684B46-D921-4626-9C90-A2CD6164FBD9}" type="slidenum">
              <a:rPr lang="en-US" smtClean="0"/>
              <a:t>‹#›</a:t>
            </a:fld>
            <a:endParaRPr lang="en-US"/>
          </a:p>
        </p:txBody>
      </p:sp>
    </p:spTree>
    <p:extLst>
      <p:ext uri="{BB962C8B-B14F-4D97-AF65-F5344CB8AC3E}">
        <p14:creationId xmlns:p14="http://schemas.microsoft.com/office/powerpoint/2010/main" val="8049637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6BDC1-F2B2-5C73-6B8E-DDA523EDA3B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D1E57F0-8E99-5804-2F30-799F3AAD2F8D}"/>
              </a:ext>
            </a:extLst>
          </p:cNvPr>
          <p:cNvSpPr>
            <a:spLocks noGrp="1"/>
          </p:cNvSpPr>
          <p:nvPr>
            <p:ph type="dt" sz="half" idx="10"/>
          </p:nvPr>
        </p:nvSpPr>
        <p:spPr/>
        <p:txBody>
          <a:bodyPr/>
          <a:lstStyle/>
          <a:p>
            <a:fld id="{ABA816D1-EC7E-4A51-9145-BCCD6BE00BED}" type="datetimeFigureOut">
              <a:rPr lang="en-US" smtClean="0"/>
              <a:t>3/9/25</a:t>
            </a:fld>
            <a:endParaRPr lang="en-US"/>
          </a:p>
        </p:txBody>
      </p:sp>
      <p:sp>
        <p:nvSpPr>
          <p:cNvPr id="4" name="Footer Placeholder 3">
            <a:extLst>
              <a:ext uri="{FF2B5EF4-FFF2-40B4-BE49-F238E27FC236}">
                <a16:creationId xmlns:a16="http://schemas.microsoft.com/office/drawing/2014/main" id="{CD9341E8-0776-3D98-568F-D5154C0B1E5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1319A32-158A-97FD-1BF9-102DE80FDE96}"/>
              </a:ext>
            </a:extLst>
          </p:cNvPr>
          <p:cNvSpPr>
            <a:spLocks noGrp="1"/>
          </p:cNvSpPr>
          <p:nvPr>
            <p:ph type="sldNum" sz="quarter" idx="12"/>
          </p:nvPr>
        </p:nvSpPr>
        <p:spPr/>
        <p:txBody>
          <a:bodyPr/>
          <a:lstStyle/>
          <a:p>
            <a:fld id="{E8684B46-D921-4626-9C90-A2CD6164FBD9}" type="slidenum">
              <a:rPr lang="en-US" smtClean="0"/>
              <a:t>‹#›</a:t>
            </a:fld>
            <a:endParaRPr lang="en-US"/>
          </a:p>
        </p:txBody>
      </p:sp>
    </p:spTree>
    <p:extLst>
      <p:ext uri="{BB962C8B-B14F-4D97-AF65-F5344CB8AC3E}">
        <p14:creationId xmlns:p14="http://schemas.microsoft.com/office/powerpoint/2010/main" val="4628577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D642A9E-7215-2A0F-949C-5A88BF7AB459}"/>
              </a:ext>
            </a:extLst>
          </p:cNvPr>
          <p:cNvSpPr>
            <a:spLocks noGrp="1"/>
          </p:cNvSpPr>
          <p:nvPr>
            <p:ph type="dt" sz="half" idx="10"/>
          </p:nvPr>
        </p:nvSpPr>
        <p:spPr/>
        <p:txBody>
          <a:bodyPr/>
          <a:lstStyle/>
          <a:p>
            <a:fld id="{ABA816D1-EC7E-4A51-9145-BCCD6BE00BED}" type="datetimeFigureOut">
              <a:rPr lang="en-US" smtClean="0"/>
              <a:t>3/9/25</a:t>
            </a:fld>
            <a:endParaRPr lang="en-US"/>
          </a:p>
        </p:txBody>
      </p:sp>
      <p:sp>
        <p:nvSpPr>
          <p:cNvPr id="3" name="Footer Placeholder 2">
            <a:extLst>
              <a:ext uri="{FF2B5EF4-FFF2-40B4-BE49-F238E27FC236}">
                <a16:creationId xmlns:a16="http://schemas.microsoft.com/office/drawing/2014/main" id="{F5B618CB-707E-DD06-0258-DC63CC130A0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582FB07-0402-0274-9FF8-EBA6CD67DD68}"/>
              </a:ext>
            </a:extLst>
          </p:cNvPr>
          <p:cNvSpPr>
            <a:spLocks noGrp="1"/>
          </p:cNvSpPr>
          <p:nvPr>
            <p:ph type="sldNum" sz="quarter" idx="12"/>
          </p:nvPr>
        </p:nvSpPr>
        <p:spPr/>
        <p:txBody>
          <a:bodyPr/>
          <a:lstStyle/>
          <a:p>
            <a:fld id="{E8684B46-D921-4626-9C90-A2CD6164FBD9}" type="slidenum">
              <a:rPr lang="en-US" smtClean="0"/>
              <a:t>‹#›</a:t>
            </a:fld>
            <a:endParaRPr lang="en-US"/>
          </a:p>
        </p:txBody>
      </p:sp>
    </p:spTree>
    <p:extLst>
      <p:ext uri="{BB962C8B-B14F-4D97-AF65-F5344CB8AC3E}">
        <p14:creationId xmlns:p14="http://schemas.microsoft.com/office/powerpoint/2010/main" val="4818652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962D84-D2FE-4E6A-4FBE-661818BCEA5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666B6BE-1857-F4E3-E525-53CE4CC9733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7C2632A-BB6E-675E-9308-258212570F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EB32FA9-D0EF-EB1E-C29B-6B728662079A}"/>
              </a:ext>
            </a:extLst>
          </p:cNvPr>
          <p:cNvSpPr>
            <a:spLocks noGrp="1"/>
          </p:cNvSpPr>
          <p:nvPr>
            <p:ph type="dt" sz="half" idx="10"/>
          </p:nvPr>
        </p:nvSpPr>
        <p:spPr/>
        <p:txBody>
          <a:bodyPr/>
          <a:lstStyle/>
          <a:p>
            <a:fld id="{ABA816D1-EC7E-4A51-9145-BCCD6BE00BED}" type="datetimeFigureOut">
              <a:rPr lang="en-US" smtClean="0"/>
              <a:t>3/9/25</a:t>
            </a:fld>
            <a:endParaRPr lang="en-US"/>
          </a:p>
        </p:txBody>
      </p:sp>
      <p:sp>
        <p:nvSpPr>
          <p:cNvPr id="6" name="Footer Placeholder 5">
            <a:extLst>
              <a:ext uri="{FF2B5EF4-FFF2-40B4-BE49-F238E27FC236}">
                <a16:creationId xmlns:a16="http://schemas.microsoft.com/office/drawing/2014/main" id="{11A573C6-8F38-C14F-D5C8-1D9DE70BEB1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82D666F-28A2-455D-4E3A-ADB38AFD6DDF}"/>
              </a:ext>
            </a:extLst>
          </p:cNvPr>
          <p:cNvSpPr>
            <a:spLocks noGrp="1"/>
          </p:cNvSpPr>
          <p:nvPr>
            <p:ph type="sldNum" sz="quarter" idx="12"/>
          </p:nvPr>
        </p:nvSpPr>
        <p:spPr/>
        <p:txBody>
          <a:bodyPr/>
          <a:lstStyle/>
          <a:p>
            <a:fld id="{E8684B46-D921-4626-9C90-A2CD6164FBD9}" type="slidenum">
              <a:rPr lang="en-US" smtClean="0"/>
              <a:t>‹#›</a:t>
            </a:fld>
            <a:endParaRPr lang="en-US"/>
          </a:p>
        </p:txBody>
      </p:sp>
    </p:spTree>
    <p:extLst>
      <p:ext uri="{BB962C8B-B14F-4D97-AF65-F5344CB8AC3E}">
        <p14:creationId xmlns:p14="http://schemas.microsoft.com/office/powerpoint/2010/main" val="4130800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A047E1-0B19-70B2-A0AB-370688EC20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ACC7BC2-9C26-6DF2-B147-EFAEC9732EA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F9E108E-8A87-4AB5-C43C-CAE35D0138C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70763FB-F1C0-DE89-4D03-6CDADDB8FCAD}"/>
              </a:ext>
            </a:extLst>
          </p:cNvPr>
          <p:cNvSpPr>
            <a:spLocks noGrp="1"/>
          </p:cNvSpPr>
          <p:nvPr>
            <p:ph type="dt" sz="half" idx="10"/>
          </p:nvPr>
        </p:nvSpPr>
        <p:spPr/>
        <p:txBody>
          <a:bodyPr/>
          <a:lstStyle/>
          <a:p>
            <a:fld id="{ABA816D1-EC7E-4A51-9145-BCCD6BE00BED}" type="datetimeFigureOut">
              <a:rPr lang="en-US" smtClean="0"/>
              <a:t>3/9/25</a:t>
            </a:fld>
            <a:endParaRPr lang="en-US"/>
          </a:p>
        </p:txBody>
      </p:sp>
      <p:sp>
        <p:nvSpPr>
          <p:cNvPr id="6" name="Footer Placeholder 5">
            <a:extLst>
              <a:ext uri="{FF2B5EF4-FFF2-40B4-BE49-F238E27FC236}">
                <a16:creationId xmlns:a16="http://schemas.microsoft.com/office/drawing/2014/main" id="{5324895F-FDCA-415E-5A41-F8884720A8E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1343E01-B1B4-E912-1594-4C01D89A3FDF}"/>
              </a:ext>
            </a:extLst>
          </p:cNvPr>
          <p:cNvSpPr>
            <a:spLocks noGrp="1"/>
          </p:cNvSpPr>
          <p:nvPr>
            <p:ph type="sldNum" sz="quarter" idx="12"/>
          </p:nvPr>
        </p:nvSpPr>
        <p:spPr/>
        <p:txBody>
          <a:bodyPr/>
          <a:lstStyle/>
          <a:p>
            <a:fld id="{E8684B46-D921-4626-9C90-A2CD6164FBD9}" type="slidenum">
              <a:rPr lang="en-US" smtClean="0"/>
              <a:t>‹#›</a:t>
            </a:fld>
            <a:endParaRPr lang="en-US"/>
          </a:p>
        </p:txBody>
      </p:sp>
    </p:spTree>
    <p:extLst>
      <p:ext uri="{BB962C8B-B14F-4D97-AF65-F5344CB8AC3E}">
        <p14:creationId xmlns:p14="http://schemas.microsoft.com/office/powerpoint/2010/main" val="15915576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D004FE4-33B7-0B60-B2FD-20AAEEF87D7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FC1455F-BC09-F8FF-4824-3B19DF9CA32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FD54289-C2B2-1EFE-150F-84B3149B413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A816D1-EC7E-4A51-9145-BCCD6BE00BED}" type="datetimeFigureOut">
              <a:rPr lang="en-US" smtClean="0"/>
              <a:t>3/9/25</a:t>
            </a:fld>
            <a:endParaRPr lang="en-US"/>
          </a:p>
        </p:txBody>
      </p:sp>
      <p:sp>
        <p:nvSpPr>
          <p:cNvPr id="5" name="Footer Placeholder 4">
            <a:extLst>
              <a:ext uri="{FF2B5EF4-FFF2-40B4-BE49-F238E27FC236}">
                <a16:creationId xmlns:a16="http://schemas.microsoft.com/office/drawing/2014/main" id="{A2E4E8FB-7EC0-E779-985F-A461C0A34A3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B34A00B-0386-66D4-A0DD-A0DE21F0DF9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684B46-D921-4626-9C90-A2CD6164FBD9}" type="slidenum">
              <a:rPr lang="en-US" smtClean="0"/>
              <a:t>‹#›</a:t>
            </a:fld>
            <a:endParaRPr lang="en-US"/>
          </a:p>
        </p:txBody>
      </p:sp>
    </p:spTree>
    <p:extLst>
      <p:ext uri="{BB962C8B-B14F-4D97-AF65-F5344CB8AC3E}">
        <p14:creationId xmlns:p14="http://schemas.microsoft.com/office/powerpoint/2010/main" val="15225874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9E02F-2752-EB12-A188-81BC1699C342}"/>
              </a:ext>
            </a:extLst>
          </p:cNvPr>
          <p:cNvSpPr>
            <a:spLocks noGrp="1"/>
          </p:cNvSpPr>
          <p:nvPr>
            <p:ph type="ctrTitle"/>
          </p:nvPr>
        </p:nvSpPr>
        <p:spPr>
          <a:xfrm>
            <a:off x="990600" y="1828800"/>
            <a:ext cx="10229850" cy="3444948"/>
          </a:xfrm>
        </p:spPr>
        <p:txBody>
          <a:bodyPr>
            <a:normAutofit fontScale="90000"/>
          </a:bodyPr>
          <a:lstStyle/>
          <a:p>
            <a:r>
              <a:rPr lang="en-US" sz="4400" b="1" dirty="0"/>
              <a:t>Introduction to Preferential Ridings Proportional with Second- choice Vote Electoral System - PRP2</a:t>
            </a:r>
            <a:br>
              <a:rPr lang="en-US" b="1" dirty="0"/>
            </a:br>
            <a:br>
              <a:rPr lang="en-US" sz="4000" b="1" i="1" dirty="0"/>
            </a:br>
            <a:r>
              <a:rPr lang="en-US" sz="4400" b="1" i="1" dirty="0"/>
              <a:t>developed with the feedback of many interested Yukoners</a:t>
            </a:r>
          </a:p>
        </p:txBody>
      </p:sp>
      <p:sp>
        <p:nvSpPr>
          <p:cNvPr id="3" name="Subtitle 2">
            <a:extLst>
              <a:ext uri="{FF2B5EF4-FFF2-40B4-BE49-F238E27FC236}">
                <a16:creationId xmlns:a16="http://schemas.microsoft.com/office/drawing/2014/main" id="{5476CB23-2AF1-4065-8EF9-10E84AC43442}"/>
              </a:ext>
            </a:extLst>
          </p:cNvPr>
          <p:cNvSpPr>
            <a:spLocks noGrp="1"/>
          </p:cNvSpPr>
          <p:nvPr>
            <p:ph type="subTitle" idx="1"/>
          </p:nvPr>
        </p:nvSpPr>
        <p:spPr>
          <a:xfrm>
            <a:off x="786809" y="5531224"/>
            <a:ext cx="10433641" cy="621926"/>
          </a:xfrm>
        </p:spPr>
        <p:txBody>
          <a:bodyPr>
            <a:normAutofit/>
          </a:bodyPr>
          <a:lstStyle/>
          <a:p>
            <a:r>
              <a:rPr lang="en-US" dirty="0"/>
              <a:t>Prepared for presentation to Yukon Citizens Assembly on Electoral Reform</a:t>
            </a:r>
          </a:p>
        </p:txBody>
      </p:sp>
      <p:sp>
        <p:nvSpPr>
          <p:cNvPr id="4" name="TextBox 3">
            <a:extLst>
              <a:ext uri="{FF2B5EF4-FFF2-40B4-BE49-F238E27FC236}">
                <a16:creationId xmlns:a16="http://schemas.microsoft.com/office/drawing/2014/main" id="{C7EA7A93-3525-8BCA-0B96-6DD371D0BDFC}"/>
              </a:ext>
            </a:extLst>
          </p:cNvPr>
          <p:cNvSpPr txBox="1"/>
          <p:nvPr/>
        </p:nvSpPr>
        <p:spPr>
          <a:xfrm>
            <a:off x="255181" y="616688"/>
            <a:ext cx="10952142" cy="830997"/>
          </a:xfrm>
          <a:prstGeom prst="rect">
            <a:avLst/>
          </a:prstGeom>
          <a:noFill/>
        </p:spPr>
        <p:txBody>
          <a:bodyPr wrap="square" rtlCol="0">
            <a:spAutoFit/>
          </a:bodyPr>
          <a:lstStyle/>
          <a:p>
            <a:pPr algn="ctr"/>
            <a:r>
              <a:rPr lang="en-US" sz="4800" dirty="0"/>
              <a:t>New point-based vote-counting system</a:t>
            </a:r>
          </a:p>
        </p:txBody>
      </p:sp>
    </p:spTree>
    <p:extLst>
      <p:ext uri="{BB962C8B-B14F-4D97-AF65-F5344CB8AC3E}">
        <p14:creationId xmlns:p14="http://schemas.microsoft.com/office/powerpoint/2010/main" val="7030736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A63A9-5320-FB4B-AF64-303F53D65C8F}"/>
              </a:ext>
            </a:extLst>
          </p:cNvPr>
          <p:cNvSpPr>
            <a:spLocks noGrp="1"/>
          </p:cNvSpPr>
          <p:nvPr>
            <p:ph type="title"/>
          </p:nvPr>
        </p:nvSpPr>
        <p:spPr/>
        <p:txBody>
          <a:bodyPr/>
          <a:lstStyle/>
          <a:p>
            <a:r>
              <a:rPr lang="en-US" dirty="0"/>
              <a:t>Election of Proportional Candidates</a:t>
            </a:r>
          </a:p>
        </p:txBody>
      </p:sp>
      <p:sp>
        <p:nvSpPr>
          <p:cNvPr id="3" name="Content Placeholder 2">
            <a:extLst>
              <a:ext uri="{FF2B5EF4-FFF2-40B4-BE49-F238E27FC236}">
                <a16:creationId xmlns:a16="http://schemas.microsoft.com/office/drawing/2014/main" id="{521A54F5-4680-40B2-F12D-EFD4BD0422DA}"/>
              </a:ext>
            </a:extLst>
          </p:cNvPr>
          <p:cNvSpPr>
            <a:spLocks noGrp="1"/>
          </p:cNvSpPr>
          <p:nvPr>
            <p:ph idx="1"/>
          </p:nvPr>
        </p:nvSpPr>
        <p:spPr/>
        <p:txBody>
          <a:bodyPr/>
          <a:lstStyle/>
          <a:p>
            <a:r>
              <a:rPr lang="en-US" dirty="0"/>
              <a:t>Overall Party Preference Based on </a:t>
            </a:r>
            <a:r>
              <a:rPr lang="en-US" i="1" dirty="0"/>
              <a:t>Percentage of Party Points </a:t>
            </a:r>
            <a:r>
              <a:rPr lang="en-US" dirty="0"/>
              <a:t>totaled within each of the 3 Geographic areas</a:t>
            </a:r>
          </a:p>
          <a:p>
            <a:r>
              <a:rPr lang="en-US" dirty="0"/>
              <a:t>Each Party’s Proportional Seats are awarded to the Party’s Candidates that were not elected as a Riding MLA with the highest </a:t>
            </a:r>
            <a:r>
              <a:rPr lang="en-US" i="1" dirty="0"/>
              <a:t>Percentage of Paired-riding Points</a:t>
            </a:r>
          </a:p>
        </p:txBody>
      </p:sp>
    </p:spTree>
    <p:extLst>
      <p:ext uri="{BB962C8B-B14F-4D97-AF65-F5344CB8AC3E}">
        <p14:creationId xmlns:p14="http://schemas.microsoft.com/office/powerpoint/2010/main" val="41282591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E0580E-299A-B4D6-3E41-88D350B2CEE2}"/>
              </a:ext>
            </a:extLst>
          </p:cNvPr>
          <p:cNvSpPr>
            <a:spLocks noGrp="1"/>
          </p:cNvSpPr>
          <p:nvPr>
            <p:ph type="title"/>
          </p:nvPr>
        </p:nvSpPr>
        <p:spPr>
          <a:xfrm>
            <a:off x="838200" y="771526"/>
            <a:ext cx="10515600" cy="400050"/>
          </a:xfrm>
        </p:spPr>
        <p:txBody>
          <a:bodyPr>
            <a:noAutofit/>
          </a:bodyPr>
          <a:lstStyle/>
          <a:p>
            <a:pPr algn="ctr"/>
            <a:r>
              <a:rPr lang="en-US" sz="2800" dirty="0"/>
              <a:t>Preferential Ridings Proportional with second-choice vote PRP2 system </a:t>
            </a:r>
            <a:endParaRPr lang="en-US" sz="2800" b="1" dirty="0"/>
          </a:p>
        </p:txBody>
      </p:sp>
      <p:pic>
        <p:nvPicPr>
          <p:cNvPr id="4" name="Content Placeholder 3">
            <a:extLst>
              <a:ext uri="{FF2B5EF4-FFF2-40B4-BE49-F238E27FC236}">
                <a16:creationId xmlns:a16="http://schemas.microsoft.com/office/drawing/2014/main" id="{792F6556-6DDD-911B-FF36-CB7BED3EA8BB}"/>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527112" y="1393299"/>
            <a:ext cx="5137775" cy="5099576"/>
          </a:xfrm>
          <a:prstGeom prst="rect">
            <a:avLst/>
          </a:prstGeom>
          <a:noFill/>
        </p:spPr>
      </p:pic>
    </p:spTree>
    <p:extLst>
      <p:ext uri="{BB962C8B-B14F-4D97-AF65-F5344CB8AC3E}">
        <p14:creationId xmlns:p14="http://schemas.microsoft.com/office/powerpoint/2010/main" val="30398312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F4E643-AB23-213C-F484-150FCC8F1A5F}"/>
              </a:ext>
            </a:extLst>
          </p:cNvPr>
          <p:cNvSpPr>
            <a:spLocks noGrp="1"/>
          </p:cNvSpPr>
          <p:nvPr>
            <p:ph type="title"/>
          </p:nvPr>
        </p:nvSpPr>
        <p:spPr>
          <a:xfrm>
            <a:off x="838200" y="600075"/>
            <a:ext cx="10515600" cy="5829300"/>
          </a:xfrm>
        </p:spPr>
        <p:txBody>
          <a:bodyPr>
            <a:noAutofit/>
          </a:bodyPr>
          <a:lstStyle/>
          <a:p>
            <a:r>
              <a:rPr lang="en-US" sz="4000" dirty="0"/>
              <a:t>Effect of Boundaries Commission on PRP2</a:t>
            </a:r>
            <a:br>
              <a:rPr lang="en-US" dirty="0"/>
            </a:br>
            <a:br>
              <a:rPr lang="en-US" sz="3200" dirty="0"/>
            </a:br>
            <a:r>
              <a:rPr lang="en-US" sz="2800" b="1" dirty="0"/>
              <a:t>The PRP2 system will function effectively with boundary changes.  </a:t>
            </a:r>
            <a:br>
              <a:rPr lang="en-US" sz="3000" dirty="0"/>
            </a:br>
            <a:br>
              <a:rPr lang="en-US" sz="3000" dirty="0"/>
            </a:br>
            <a:r>
              <a:rPr lang="en-US" sz="3000" dirty="0"/>
              <a:t>The maximum size of  electoral areas is ten MLAs. If there are more than ten MLAs in a region, two electoral areas will be formed.</a:t>
            </a:r>
            <a:br>
              <a:rPr lang="en-US" sz="3000" dirty="0"/>
            </a:br>
            <a:br>
              <a:rPr lang="en-US" sz="3000" dirty="0"/>
            </a:br>
            <a:r>
              <a:rPr lang="en-US" sz="3000" dirty="0"/>
              <a:t>In past FPTP elections, using present boundaries,  the new system without second-choice votes, has taken vote representation in elections from less than 50% to more than 90%. Second-choice votes make 100% vote representation possible</a:t>
            </a:r>
            <a:r>
              <a:rPr lang="en-US" sz="2800" dirty="0"/>
              <a:t>.</a:t>
            </a:r>
          </a:p>
        </p:txBody>
      </p:sp>
    </p:spTree>
    <p:extLst>
      <p:ext uri="{BB962C8B-B14F-4D97-AF65-F5344CB8AC3E}">
        <p14:creationId xmlns:p14="http://schemas.microsoft.com/office/powerpoint/2010/main" val="14345212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FF45E4-326E-F759-589A-74AF265DEAFD}"/>
              </a:ext>
            </a:extLst>
          </p:cNvPr>
          <p:cNvSpPr>
            <a:spLocks noGrp="1"/>
          </p:cNvSpPr>
          <p:nvPr>
            <p:ph type="title"/>
          </p:nvPr>
        </p:nvSpPr>
        <p:spPr/>
        <p:txBody>
          <a:bodyPr/>
          <a:lstStyle/>
          <a:p>
            <a:r>
              <a:rPr lang="en-US" dirty="0"/>
              <a:t>Overall Goals of System</a:t>
            </a:r>
          </a:p>
        </p:txBody>
      </p:sp>
      <p:sp>
        <p:nvSpPr>
          <p:cNvPr id="3" name="Content Placeholder 2">
            <a:extLst>
              <a:ext uri="{FF2B5EF4-FFF2-40B4-BE49-F238E27FC236}">
                <a16:creationId xmlns:a16="http://schemas.microsoft.com/office/drawing/2014/main" id="{24F72F1A-2E18-75A6-14BB-A1CF5F256609}"/>
              </a:ext>
            </a:extLst>
          </p:cNvPr>
          <p:cNvSpPr>
            <a:spLocks noGrp="1"/>
          </p:cNvSpPr>
          <p:nvPr>
            <p:ph idx="1"/>
          </p:nvPr>
        </p:nvSpPr>
        <p:spPr>
          <a:xfrm>
            <a:off x="838200" y="1825625"/>
            <a:ext cx="10515600" cy="4667250"/>
          </a:xfrm>
        </p:spPr>
        <p:txBody>
          <a:bodyPr>
            <a:normAutofit/>
          </a:bodyPr>
          <a:lstStyle/>
          <a:p>
            <a:r>
              <a:rPr lang="en-US" dirty="0">
                <a:latin typeface="Helvetica, Arial, sans-serif"/>
              </a:rPr>
              <a:t>Second-choice votes make it possible for </a:t>
            </a:r>
            <a:r>
              <a:rPr lang="en-US" u="sng" dirty="0">
                <a:latin typeface="Helvetica, Arial, sans-serif"/>
              </a:rPr>
              <a:t>all</a:t>
            </a:r>
            <a:r>
              <a:rPr lang="en-US" dirty="0">
                <a:latin typeface="Helvetica, Arial, sans-serif"/>
              </a:rPr>
              <a:t> voters to be able to discuss their concerns with an MLA that their vote elected, leading to more democratic engagement of constituents. </a:t>
            </a:r>
            <a:endParaRPr lang="en-US" dirty="0"/>
          </a:p>
          <a:p>
            <a:r>
              <a:rPr lang="en-US" dirty="0">
                <a:latin typeface="Helvetica, Arial, sans-serif"/>
              </a:rPr>
              <a:t>Simple system to vote and implement</a:t>
            </a:r>
            <a:endParaRPr lang="en-US" dirty="0"/>
          </a:p>
          <a:p>
            <a:r>
              <a:rPr lang="en-US" dirty="0">
                <a:latin typeface="Helvetica, Arial, sans-serif"/>
              </a:rPr>
              <a:t>Ballot allows voters more choice of candidates plus party to be governed by</a:t>
            </a:r>
            <a:endParaRPr lang="en-US" dirty="0"/>
          </a:p>
          <a:p>
            <a:r>
              <a:rPr lang="en-US" dirty="0">
                <a:latin typeface="Helvetica, Arial, sans-serif"/>
              </a:rPr>
              <a:t>Paired-ridings avoid additional seats:  one riding seat plus one proportional seat.</a:t>
            </a:r>
            <a:br>
              <a:rPr lang="en-US" sz="3200" dirty="0">
                <a:latin typeface="Helvetica, Arial, sans-serif"/>
              </a:rPr>
            </a:br>
            <a:r>
              <a:rPr lang="en-US" dirty="0">
                <a:latin typeface="Helvetica, Arial, sans-serif"/>
              </a:rPr>
              <a:t>	</a:t>
            </a:r>
            <a:r>
              <a:rPr lang="en-US" sz="2400" dirty="0" err="1">
                <a:latin typeface="Helvetica, Arial, sans-serif"/>
              </a:rPr>
              <a:t>Eg.</a:t>
            </a:r>
            <a:r>
              <a:rPr lang="en-US" sz="2400" dirty="0">
                <a:latin typeface="Helvetica, Arial, sans-serif"/>
              </a:rPr>
              <a:t>  Riverdale North and Riverdale South become one 		Riverdale riding seat plus one proportional seat for Whitehorse.</a:t>
            </a:r>
            <a:endParaRPr lang="en-US" sz="2400" dirty="0"/>
          </a:p>
          <a:p>
            <a:endParaRPr lang="en-US" dirty="0"/>
          </a:p>
        </p:txBody>
      </p:sp>
    </p:spTree>
    <p:extLst>
      <p:ext uri="{BB962C8B-B14F-4D97-AF65-F5344CB8AC3E}">
        <p14:creationId xmlns:p14="http://schemas.microsoft.com/office/powerpoint/2010/main" val="41106718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A99057-0523-8E7F-08DD-24CE0613A022}"/>
              </a:ext>
            </a:extLst>
          </p:cNvPr>
          <p:cNvSpPr>
            <a:spLocks noGrp="1"/>
          </p:cNvSpPr>
          <p:nvPr>
            <p:ph type="title"/>
          </p:nvPr>
        </p:nvSpPr>
        <p:spPr/>
        <p:txBody>
          <a:bodyPr/>
          <a:lstStyle/>
          <a:p>
            <a:r>
              <a:rPr lang="en-US" dirty="0"/>
              <a:t>Paired Ridings Grouped Into Electoral Areas</a:t>
            </a:r>
          </a:p>
        </p:txBody>
      </p:sp>
      <p:sp>
        <p:nvSpPr>
          <p:cNvPr id="3" name="Content Placeholder 2">
            <a:extLst>
              <a:ext uri="{FF2B5EF4-FFF2-40B4-BE49-F238E27FC236}">
                <a16:creationId xmlns:a16="http://schemas.microsoft.com/office/drawing/2014/main" id="{A832A52C-EDCB-72AA-C5D3-129F3E07900E}"/>
              </a:ext>
            </a:extLst>
          </p:cNvPr>
          <p:cNvSpPr>
            <a:spLocks noGrp="1"/>
          </p:cNvSpPr>
          <p:nvPr>
            <p:ph idx="1"/>
          </p:nvPr>
        </p:nvSpPr>
        <p:spPr/>
        <p:txBody>
          <a:bodyPr/>
          <a:lstStyle/>
          <a:p>
            <a:r>
              <a:rPr lang="en-US" dirty="0"/>
              <a:t>Each Riding has one Geographical MLA elected from preferential ballot using  points from first and second choices on ballots.</a:t>
            </a:r>
          </a:p>
          <a:p>
            <a:pPr lvl="1"/>
            <a:r>
              <a:rPr lang="en-US" dirty="0"/>
              <a:t>Point System described later</a:t>
            </a:r>
          </a:p>
          <a:p>
            <a:r>
              <a:rPr lang="en-US" dirty="0"/>
              <a:t>Ridings grouped into 3 electoral areas or regions for proportional MLAs:</a:t>
            </a:r>
          </a:p>
          <a:p>
            <a:pPr lvl="1"/>
            <a:r>
              <a:rPr lang="en-US" dirty="0"/>
              <a:t>Whitehorse (10 MLAs)</a:t>
            </a:r>
          </a:p>
          <a:p>
            <a:pPr lvl="1"/>
            <a:r>
              <a:rPr lang="en-US" dirty="0"/>
              <a:t>Yukon West and North (5 MLAs)</a:t>
            </a:r>
          </a:p>
          <a:p>
            <a:pPr lvl="1"/>
            <a:r>
              <a:rPr lang="en-US" dirty="0"/>
              <a:t>Yukon South Centre and East (4 MLAs)</a:t>
            </a:r>
          </a:p>
          <a:p>
            <a:r>
              <a:rPr lang="en-US" dirty="0"/>
              <a:t>MLAs for Proportional Party Seats are elected based on highest percentage of points in their riding (but did not win the riding seat).</a:t>
            </a:r>
          </a:p>
        </p:txBody>
      </p:sp>
    </p:spTree>
    <p:extLst>
      <p:ext uri="{BB962C8B-B14F-4D97-AF65-F5344CB8AC3E}">
        <p14:creationId xmlns:p14="http://schemas.microsoft.com/office/powerpoint/2010/main" val="34795418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40CE4-4A67-9EE8-9146-6B8D8773C999}"/>
              </a:ext>
            </a:extLst>
          </p:cNvPr>
          <p:cNvSpPr>
            <a:spLocks noGrp="1"/>
          </p:cNvSpPr>
          <p:nvPr>
            <p:ph type="title"/>
          </p:nvPr>
        </p:nvSpPr>
        <p:spPr/>
        <p:txBody>
          <a:bodyPr/>
          <a:lstStyle/>
          <a:p>
            <a:r>
              <a:rPr lang="en-US" dirty="0"/>
              <a:t>Whitehorse Electoral Area</a:t>
            </a:r>
          </a:p>
        </p:txBody>
      </p:sp>
      <p:sp>
        <p:nvSpPr>
          <p:cNvPr id="3" name="Content Placeholder 2">
            <a:extLst>
              <a:ext uri="{FF2B5EF4-FFF2-40B4-BE49-F238E27FC236}">
                <a16:creationId xmlns:a16="http://schemas.microsoft.com/office/drawing/2014/main" id="{69DD8636-D290-2C26-615E-EFD6BD4F77B0}"/>
              </a:ext>
            </a:extLst>
          </p:cNvPr>
          <p:cNvSpPr>
            <a:spLocks noGrp="1"/>
          </p:cNvSpPr>
          <p:nvPr>
            <p:ph idx="1"/>
          </p:nvPr>
        </p:nvSpPr>
        <p:spPr/>
        <p:txBody>
          <a:bodyPr/>
          <a:lstStyle/>
          <a:p>
            <a:r>
              <a:rPr lang="en-US" dirty="0"/>
              <a:t>5 Paired Riding Seats PLUS 5 Proportional Seats</a:t>
            </a:r>
          </a:p>
          <a:p>
            <a:pPr lvl="1"/>
            <a:r>
              <a:rPr lang="en-US" dirty="0"/>
              <a:t>Riverdale South and Riverdale North</a:t>
            </a:r>
          </a:p>
          <a:p>
            <a:pPr lvl="1"/>
            <a:r>
              <a:rPr lang="en-US" dirty="0"/>
              <a:t>Copperbelt North and Whitehorse West</a:t>
            </a:r>
          </a:p>
          <a:p>
            <a:pPr lvl="1"/>
            <a:r>
              <a:rPr lang="en-US" dirty="0"/>
              <a:t>Porter Creek North and Porter Creek Centre</a:t>
            </a:r>
          </a:p>
          <a:p>
            <a:pPr lvl="1"/>
            <a:r>
              <a:rPr lang="en-US" dirty="0"/>
              <a:t>Porter Creek South and Takhini – Copper King</a:t>
            </a:r>
          </a:p>
          <a:p>
            <a:pPr lvl="1"/>
            <a:r>
              <a:rPr lang="en-US" dirty="0"/>
              <a:t>Whitehorse Centre and Mountain View</a:t>
            </a:r>
          </a:p>
        </p:txBody>
      </p:sp>
    </p:spTree>
    <p:extLst>
      <p:ext uri="{BB962C8B-B14F-4D97-AF65-F5344CB8AC3E}">
        <p14:creationId xmlns:p14="http://schemas.microsoft.com/office/powerpoint/2010/main" val="32539489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map of the whitehorse district&#10;&#10;Description automatically generated">
            <a:extLst>
              <a:ext uri="{FF2B5EF4-FFF2-40B4-BE49-F238E27FC236}">
                <a16:creationId xmlns:a16="http://schemas.microsoft.com/office/drawing/2014/main" id="{F1F1A07D-7974-3FFE-A819-544D6A46888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16565" y="0"/>
            <a:ext cx="5558869" cy="6858000"/>
          </a:xfrm>
          <a:prstGeom prst="rect">
            <a:avLst/>
          </a:prstGeom>
        </p:spPr>
      </p:pic>
    </p:spTree>
    <p:extLst>
      <p:ext uri="{BB962C8B-B14F-4D97-AF65-F5344CB8AC3E}">
        <p14:creationId xmlns:p14="http://schemas.microsoft.com/office/powerpoint/2010/main" val="29504740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7AA34D-A610-D716-DEE4-1B5346DCF13F}"/>
              </a:ext>
            </a:extLst>
          </p:cNvPr>
          <p:cNvSpPr>
            <a:spLocks noGrp="1"/>
          </p:cNvSpPr>
          <p:nvPr>
            <p:ph type="title"/>
          </p:nvPr>
        </p:nvSpPr>
        <p:spPr>
          <a:xfrm>
            <a:off x="495300" y="365125"/>
            <a:ext cx="11068050" cy="1325563"/>
          </a:xfrm>
        </p:spPr>
        <p:txBody>
          <a:bodyPr/>
          <a:lstStyle/>
          <a:p>
            <a:r>
              <a:rPr lang="en-US" dirty="0"/>
              <a:t>South Centre and East Yukon Electoral Area</a:t>
            </a:r>
          </a:p>
        </p:txBody>
      </p:sp>
      <p:sp>
        <p:nvSpPr>
          <p:cNvPr id="3" name="Content Placeholder 2">
            <a:extLst>
              <a:ext uri="{FF2B5EF4-FFF2-40B4-BE49-F238E27FC236}">
                <a16:creationId xmlns:a16="http://schemas.microsoft.com/office/drawing/2014/main" id="{359B4F0A-A56B-6895-69A4-BBC078FF29BE}"/>
              </a:ext>
            </a:extLst>
          </p:cNvPr>
          <p:cNvSpPr>
            <a:spLocks noGrp="1"/>
          </p:cNvSpPr>
          <p:nvPr>
            <p:ph idx="1"/>
          </p:nvPr>
        </p:nvSpPr>
        <p:spPr/>
        <p:txBody>
          <a:bodyPr/>
          <a:lstStyle/>
          <a:p>
            <a:r>
              <a:rPr lang="en-US" dirty="0"/>
              <a:t>2 Paired Riding Seats PLUS 2 Proportional Seats</a:t>
            </a:r>
          </a:p>
          <a:p>
            <a:pPr lvl="1"/>
            <a:r>
              <a:rPr lang="en-US" dirty="0"/>
              <a:t>Mount Lorne – Southern Lakes and Copperbelt South</a:t>
            </a:r>
          </a:p>
          <a:p>
            <a:pPr lvl="1"/>
            <a:r>
              <a:rPr lang="en-US" dirty="0"/>
              <a:t>Pelly – </a:t>
            </a:r>
            <a:r>
              <a:rPr lang="en-US" dirty="0" err="1"/>
              <a:t>Nisutlin</a:t>
            </a:r>
            <a:r>
              <a:rPr lang="en-US" dirty="0"/>
              <a:t> and Watson Lake</a:t>
            </a:r>
          </a:p>
        </p:txBody>
      </p:sp>
    </p:spTree>
    <p:extLst>
      <p:ext uri="{BB962C8B-B14F-4D97-AF65-F5344CB8AC3E}">
        <p14:creationId xmlns:p14="http://schemas.microsoft.com/office/powerpoint/2010/main" val="39717993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E31A18-8F5A-2BDA-8151-05C3A6B1D0A3}"/>
              </a:ext>
            </a:extLst>
          </p:cNvPr>
          <p:cNvSpPr>
            <a:spLocks noGrp="1"/>
          </p:cNvSpPr>
          <p:nvPr>
            <p:ph type="title"/>
          </p:nvPr>
        </p:nvSpPr>
        <p:spPr/>
        <p:txBody>
          <a:bodyPr/>
          <a:lstStyle/>
          <a:p>
            <a:r>
              <a:rPr lang="en-US" dirty="0"/>
              <a:t>West and North Yukon Area</a:t>
            </a:r>
          </a:p>
        </p:txBody>
      </p:sp>
      <p:sp>
        <p:nvSpPr>
          <p:cNvPr id="3" name="Content Placeholder 2">
            <a:extLst>
              <a:ext uri="{FF2B5EF4-FFF2-40B4-BE49-F238E27FC236}">
                <a16:creationId xmlns:a16="http://schemas.microsoft.com/office/drawing/2014/main" id="{992030D0-1B1F-DB09-E483-1C00F489FAA7}"/>
              </a:ext>
            </a:extLst>
          </p:cNvPr>
          <p:cNvSpPr>
            <a:spLocks noGrp="1"/>
          </p:cNvSpPr>
          <p:nvPr>
            <p:ph idx="1"/>
          </p:nvPr>
        </p:nvSpPr>
        <p:spPr/>
        <p:txBody>
          <a:bodyPr/>
          <a:lstStyle/>
          <a:p>
            <a:r>
              <a:rPr lang="en-US" dirty="0"/>
              <a:t>2 Paired Riding Seats PLUS 2 Proportional Seats </a:t>
            </a:r>
            <a:r>
              <a:rPr lang="en-US" i="1" dirty="0"/>
              <a:t>PLUS</a:t>
            </a:r>
            <a:r>
              <a:rPr lang="en-US" dirty="0"/>
              <a:t> </a:t>
            </a:r>
            <a:r>
              <a:rPr lang="en-US" dirty="0" err="1"/>
              <a:t>Vuntut</a:t>
            </a:r>
            <a:r>
              <a:rPr lang="en-US" dirty="0"/>
              <a:t> Gwitchin  as an Individual Riding</a:t>
            </a:r>
          </a:p>
          <a:p>
            <a:pPr lvl="1"/>
            <a:r>
              <a:rPr lang="en-US" dirty="0"/>
              <a:t>Kluane and Lake Laberge</a:t>
            </a:r>
          </a:p>
          <a:p>
            <a:pPr lvl="1"/>
            <a:r>
              <a:rPr lang="en-US" dirty="0"/>
              <a:t>Klondike and Mayo-</a:t>
            </a:r>
            <a:r>
              <a:rPr lang="en-US" dirty="0" err="1"/>
              <a:t>Tatchun</a:t>
            </a:r>
            <a:r>
              <a:rPr lang="en-US" dirty="0"/>
              <a:t> </a:t>
            </a:r>
          </a:p>
          <a:p>
            <a:pPr lvl="1"/>
            <a:r>
              <a:rPr lang="en-US" dirty="0"/>
              <a:t>Party Votes from </a:t>
            </a:r>
            <a:r>
              <a:rPr lang="en-US" dirty="0" err="1"/>
              <a:t>Vuntut</a:t>
            </a:r>
            <a:r>
              <a:rPr lang="en-US" dirty="0"/>
              <a:t> Gwitchin for Proportional Seats of this Area</a:t>
            </a:r>
          </a:p>
          <a:p>
            <a:pPr lvl="1"/>
            <a:r>
              <a:rPr lang="en-US" dirty="0"/>
              <a:t>Non-winning Old Crow candidates are not eligible as a Proportional Candidate</a:t>
            </a:r>
          </a:p>
          <a:p>
            <a:pPr lvl="1"/>
            <a:endParaRPr lang="en-US" dirty="0"/>
          </a:p>
          <a:p>
            <a:endParaRPr lang="en-US" dirty="0"/>
          </a:p>
        </p:txBody>
      </p:sp>
    </p:spTree>
    <p:extLst>
      <p:ext uri="{BB962C8B-B14F-4D97-AF65-F5344CB8AC3E}">
        <p14:creationId xmlns:p14="http://schemas.microsoft.com/office/powerpoint/2010/main" val="24782930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A map of the provincial election&#10;&#10;Description automatically generated">
            <a:extLst>
              <a:ext uri="{FF2B5EF4-FFF2-40B4-BE49-F238E27FC236}">
                <a16:creationId xmlns:a16="http://schemas.microsoft.com/office/drawing/2014/main" id="{56E9F371-36BE-37CD-851E-D139A435658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316159" y="0"/>
            <a:ext cx="5559682" cy="6869927"/>
          </a:xfrm>
        </p:spPr>
      </p:pic>
    </p:spTree>
    <p:extLst>
      <p:ext uri="{BB962C8B-B14F-4D97-AF65-F5344CB8AC3E}">
        <p14:creationId xmlns:p14="http://schemas.microsoft.com/office/powerpoint/2010/main" val="8462306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DBD843-9E6A-3A8F-3C1F-B484CDDC2E75}"/>
              </a:ext>
            </a:extLst>
          </p:cNvPr>
          <p:cNvSpPr>
            <a:spLocks noGrp="1"/>
          </p:cNvSpPr>
          <p:nvPr>
            <p:ph type="title"/>
          </p:nvPr>
        </p:nvSpPr>
        <p:spPr/>
        <p:txBody>
          <a:bodyPr/>
          <a:lstStyle/>
          <a:p>
            <a:r>
              <a:rPr lang="en-US" dirty="0"/>
              <a:t>Point System to Elect Paired-riding MLAs</a:t>
            </a:r>
          </a:p>
        </p:txBody>
      </p:sp>
      <p:sp>
        <p:nvSpPr>
          <p:cNvPr id="3" name="Content Placeholder 2">
            <a:extLst>
              <a:ext uri="{FF2B5EF4-FFF2-40B4-BE49-F238E27FC236}">
                <a16:creationId xmlns:a16="http://schemas.microsoft.com/office/drawing/2014/main" id="{D31D72BC-072A-8580-4CCC-7FA30BAA8E5F}"/>
              </a:ext>
            </a:extLst>
          </p:cNvPr>
          <p:cNvSpPr>
            <a:spLocks noGrp="1"/>
          </p:cNvSpPr>
          <p:nvPr>
            <p:ph idx="1"/>
          </p:nvPr>
        </p:nvSpPr>
        <p:spPr/>
        <p:txBody>
          <a:bodyPr/>
          <a:lstStyle/>
          <a:p>
            <a:r>
              <a:rPr lang="en-US" dirty="0"/>
              <a:t>2 Examples:</a:t>
            </a:r>
          </a:p>
          <a:p>
            <a:pPr lvl="1"/>
            <a:r>
              <a:rPr lang="en-US" dirty="0"/>
              <a:t>5 Candidates Running in a Riding</a:t>
            </a:r>
          </a:p>
          <a:p>
            <a:pPr lvl="2"/>
            <a:r>
              <a:rPr lang="en-US" dirty="0"/>
              <a:t>First Choice Vote provides 4 Points</a:t>
            </a:r>
          </a:p>
          <a:p>
            <a:pPr lvl="2"/>
            <a:r>
              <a:rPr lang="en-US" dirty="0"/>
              <a:t>Second Choice Vote provides 3 Points</a:t>
            </a:r>
          </a:p>
          <a:p>
            <a:pPr lvl="1"/>
            <a:r>
              <a:rPr lang="en-US" dirty="0"/>
              <a:t>8 Candidates Running in a Riding</a:t>
            </a:r>
          </a:p>
          <a:p>
            <a:pPr lvl="2"/>
            <a:r>
              <a:rPr lang="en-US" dirty="0"/>
              <a:t>First Choice Vote provides 7 Points</a:t>
            </a:r>
          </a:p>
          <a:p>
            <a:pPr lvl="2"/>
            <a:r>
              <a:rPr lang="en-US" dirty="0"/>
              <a:t>Second Choice Vote provides 6 Points</a:t>
            </a:r>
          </a:p>
          <a:p>
            <a:r>
              <a:rPr lang="en-US" dirty="0"/>
              <a:t>Candidate with the highest number of points in each riding is elected</a:t>
            </a:r>
          </a:p>
          <a:p>
            <a:pPr lvl="1"/>
            <a:r>
              <a:rPr lang="en-US" sz="1800" dirty="0"/>
              <a:t>Candidate with lowest number of First-choice votes can win the seat from second choice vote points</a:t>
            </a:r>
            <a:br>
              <a:rPr lang="en-US" sz="1800" dirty="0"/>
            </a:br>
            <a:br>
              <a:rPr lang="en-US" sz="1000" dirty="0"/>
            </a:br>
            <a:r>
              <a:rPr lang="en-US" sz="1800" dirty="0"/>
              <a:t>NOTE:  Effectiveness of MLAs elected by FPTP, and overall governance, are greatly affected by the voters who did not vote for the MLA. Whether second-choice or last-choice has an effect.</a:t>
            </a:r>
          </a:p>
          <a:p>
            <a:pPr lvl="1"/>
            <a:endParaRPr lang="en-US" sz="1800" dirty="0"/>
          </a:p>
          <a:p>
            <a:pPr lvl="2"/>
            <a:endParaRPr lang="en-US" dirty="0"/>
          </a:p>
        </p:txBody>
      </p:sp>
    </p:spTree>
    <p:extLst>
      <p:ext uri="{BB962C8B-B14F-4D97-AF65-F5344CB8AC3E}">
        <p14:creationId xmlns:p14="http://schemas.microsoft.com/office/powerpoint/2010/main" val="23223987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2985</TotalTime>
  <Words>591</Words>
  <Application>Microsoft Macintosh PowerPoint</Application>
  <PresentationFormat>Widescreen</PresentationFormat>
  <Paragraphs>49</Paragraphs>
  <Slides>12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Helvetica, Arial, sans-serif</vt:lpstr>
      <vt:lpstr>Office Theme</vt:lpstr>
      <vt:lpstr>Introduction to Preferential Ridings Proportional with Second- choice Vote Electoral System - PRP2  developed with the feedback of many interested Yukoners</vt:lpstr>
      <vt:lpstr>Overall Goals of System</vt:lpstr>
      <vt:lpstr>Paired Ridings Grouped Into Electoral Areas</vt:lpstr>
      <vt:lpstr>Whitehorse Electoral Area</vt:lpstr>
      <vt:lpstr>PowerPoint Presentation</vt:lpstr>
      <vt:lpstr>South Centre and East Yukon Electoral Area</vt:lpstr>
      <vt:lpstr>West and North Yukon Area</vt:lpstr>
      <vt:lpstr>PowerPoint Presentation</vt:lpstr>
      <vt:lpstr>Point System to Elect Paired-riding MLAs</vt:lpstr>
      <vt:lpstr>Election of Proportional Candidates</vt:lpstr>
      <vt:lpstr>Preferential Ridings Proportional with second-choice vote PRP2 system </vt:lpstr>
      <vt:lpstr>Effect of Boundaries Commission on PRP2  The PRP2 system will function effectively with boundary changes.    The maximum size of  electoral areas is ten MLAs. If there are more than ten MLAs in a region, two electoral areas will be formed.  In past FPTP elections, using present boundaries,  the new system without second-choice votes, has taken vote representation in elections from less than 50% to more than 90%. Second-choice votes make 100% vote representation possible.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Dave Brekke</dc:creator>
  <cp:lastModifiedBy>dave.brekke.electoralchange@gmail.com</cp:lastModifiedBy>
  <cp:revision>36</cp:revision>
  <cp:lastPrinted>2025-03-09T18:17:41Z</cp:lastPrinted>
  <dcterms:created xsi:type="dcterms:W3CDTF">2024-06-03T18:57:38Z</dcterms:created>
  <dcterms:modified xsi:type="dcterms:W3CDTF">2025-03-09T18:19:31Z</dcterms:modified>
</cp:coreProperties>
</file>